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20" r:id="rId1"/>
  </p:sldMasterIdLst>
  <p:sldIdLst>
    <p:sldId id="264" r:id="rId2"/>
    <p:sldId id="256" r:id="rId3"/>
    <p:sldId id="279" r:id="rId4"/>
    <p:sldId id="271" r:id="rId5"/>
    <p:sldId id="259" r:id="rId6"/>
    <p:sldId id="272" r:id="rId7"/>
    <p:sldId id="273" r:id="rId8"/>
    <p:sldId id="281" r:id="rId9"/>
    <p:sldId id="280" r:id="rId10"/>
    <p:sldId id="282" r:id="rId11"/>
  </p:sldIdLst>
  <p:sldSz cx="9144000" cy="6858000" type="screen4x3"/>
  <p:notesSz cx="6858000" cy="9144000"/>
  <p:defaultTextStyle>
    <a:defPPr>
      <a:defRPr lang="uk-UA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33CC"/>
    <a:srgbClr val="FF6600"/>
    <a:srgbClr val="FF5050"/>
    <a:srgbClr val="00CC66"/>
    <a:srgbClr val="0000CC"/>
    <a:srgbClr val="000000"/>
    <a:srgbClr val="42DED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7"/>
    <p:restoredTop sz="94660"/>
  </p:normalViewPr>
  <p:slideViewPr>
    <p:cSldViewPr showGuides="1">
      <p:cViewPr>
        <p:scale>
          <a:sx n="66" d="100"/>
          <a:sy n="66" d="100"/>
        </p:scale>
        <p:origin x="-1404" y="-366"/>
      </p:cViewPr>
      <p:guideLst>
        <p:guide orient="horz" pos="2160"/>
        <p:guide pos="28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962C8B-B14F-4D97-AF65-F5344CB8AC3E}" type="datetimeFigureOut">
              <a:rPr kumimoji="0" lang="ru-RU" altLang="x-none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06.11.2024</a:t>
            </a:fld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ru-RU" altLang="x-none" strike="noStrike" noProof="1" smtClean="0">
                <a:latin typeface="Verdana" panose="020B0604030504040204" pitchFamily="34" charset="0"/>
                <a:ea typeface="+mn-ea"/>
                <a:cs typeface="+mn-cs"/>
              </a:rPr>
              <a:pPr lvl="0" eaLnBrk="1" fontAlgn="base" hangingPunct="1"/>
              <a:t>‹#›</a:t>
            </a:fld>
            <a:endParaRPr lang="ru-RU" altLang="x-none" strike="noStrike" noProof="1">
              <a:latin typeface="Verdana" panose="020B060403050404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962C8B-B14F-4D97-AF65-F5344CB8AC3E}" type="datetimeFigureOut">
              <a:rPr kumimoji="0" lang="ru-RU" altLang="x-none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06.11.2024</a:t>
            </a:fld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ru-RU" altLang="x-none" strike="noStrike" noProof="1" smtClean="0">
                <a:latin typeface="Verdana" panose="020B0604030504040204" pitchFamily="34" charset="0"/>
                <a:ea typeface="+mn-ea"/>
                <a:cs typeface="+mn-cs"/>
              </a:rPr>
              <a:pPr lvl="0" eaLnBrk="1" fontAlgn="base" hangingPunct="1"/>
              <a:t>‹#›</a:t>
            </a:fld>
            <a:endParaRPr lang="ru-RU" altLang="x-none" strike="noStrike" noProof="1">
              <a:latin typeface="Verdana" panose="020B060403050404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962C8B-B14F-4D97-AF65-F5344CB8AC3E}" type="datetimeFigureOut">
              <a:rPr kumimoji="0" lang="ru-RU" altLang="x-none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06.11.2024</a:t>
            </a:fld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ru-RU" altLang="x-none" strike="noStrike" noProof="1" smtClean="0">
                <a:latin typeface="Verdana" panose="020B0604030504040204" pitchFamily="34" charset="0"/>
                <a:ea typeface="+mn-ea"/>
                <a:cs typeface="+mn-cs"/>
              </a:rPr>
              <a:pPr lvl="0" eaLnBrk="1" fontAlgn="base" hangingPunct="1"/>
              <a:t>‹#›</a:t>
            </a:fld>
            <a:endParaRPr lang="ru-RU" altLang="x-none" strike="noStrike" noProof="1">
              <a:latin typeface="Verdana" panose="020B060403050404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962C8B-B14F-4D97-AF65-F5344CB8AC3E}" type="datetimeFigureOut">
              <a:rPr kumimoji="0" lang="ru-RU" altLang="x-none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06.11.2024</a:t>
            </a:fld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ru-RU" altLang="x-none" strike="noStrike" noProof="1" smtClean="0">
                <a:latin typeface="Verdana" panose="020B0604030504040204" pitchFamily="34" charset="0"/>
                <a:ea typeface="+mn-ea"/>
                <a:cs typeface="+mn-cs"/>
              </a:rPr>
              <a:pPr lvl="0" eaLnBrk="1" fontAlgn="base" hangingPunct="1"/>
              <a:t>‹#›</a:t>
            </a:fld>
            <a:endParaRPr lang="ru-RU" altLang="x-none" strike="noStrike" noProof="1">
              <a:latin typeface="Verdana" panose="020B060403050404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962C8B-B14F-4D97-AF65-F5344CB8AC3E}" type="datetimeFigureOut">
              <a:rPr kumimoji="0" lang="ru-RU" altLang="x-none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06.11.2024</a:t>
            </a:fld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ru-RU" altLang="x-none" strike="noStrike" noProof="1" smtClean="0">
                <a:latin typeface="Verdana" panose="020B0604030504040204" pitchFamily="34" charset="0"/>
                <a:ea typeface="+mn-ea"/>
                <a:cs typeface="+mn-cs"/>
              </a:rPr>
              <a:pPr lvl="0" eaLnBrk="1" fontAlgn="base" hangingPunct="1"/>
              <a:t>‹#›</a:t>
            </a:fld>
            <a:endParaRPr lang="ru-RU" altLang="x-none" strike="noStrike" noProof="1">
              <a:latin typeface="Verdana" panose="020B060403050404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962C8B-B14F-4D97-AF65-F5344CB8AC3E}" type="datetimeFigureOut">
              <a:rPr kumimoji="0" lang="ru-RU" altLang="x-none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06.11.2024</a:t>
            </a:fld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ru-RU" altLang="x-none" strike="noStrike" noProof="1" smtClean="0">
                <a:latin typeface="Verdana" panose="020B0604030504040204" pitchFamily="34" charset="0"/>
                <a:ea typeface="+mn-ea"/>
                <a:cs typeface="+mn-cs"/>
              </a:rPr>
              <a:pPr lvl="0" eaLnBrk="1" fontAlgn="base" hangingPunct="1"/>
              <a:t>‹#›</a:t>
            </a:fld>
            <a:endParaRPr lang="ru-RU" altLang="x-none" strike="noStrike" noProof="1">
              <a:latin typeface="Verdana" panose="020B060403050404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962C8B-B14F-4D97-AF65-F5344CB8AC3E}" type="datetimeFigureOut">
              <a:rPr kumimoji="0" lang="ru-RU" altLang="x-none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06.11.2024</a:t>
            </a:fld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ru-RU" altLang="x-none" strike="noStrike" noProof="1" smtClean="0">
                <a:latin typeface="Verdana" panose="020B0604030504040204" pitchFamily="34" charset="0"/>
                <a:ea typeface="+mn-ea"/>
                <a:cs typeface="+mn-cs"/>
              </a:rPr>
              <a:pPr lvl="0" eaLnBrk="1" fontAlgn="base" hangingPunct="1"/>
              <a:t>‹#›</a:t>
            </a:fld>
            <a:endParaRPr lang="ru-RU" altLang="x-none" strike="noStrike" noProof="1">
              <a:latin typeface="Verdana" panose="020B060403050404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962C8B-B14F-4D97-AF65-F5344CB8AC3E}" type="datetimeFigureOut">
              <a:rPr kumimoji="0" lang="ru-RU" altLang="x-none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06.11.2024</a:t>
            </a:fld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ru-RU" altLang="x-none" strike="noStrike" noProof="1" smtClean="0">
                <a:latin typeface="Verdana" panose="020B0604030504040204" pitchFamily="34" charset="0"/>
                <a:ea typeface="+mn-ea"/>
                <a:cs typeface="+mn-cs"/>
              </a:rPr>
              <a:pPr lvl="0" eaLnBrk="1" fontAlgn="base" hangingPunct="1"/>
              <a:t>‹#›</a:t>
            </a:fld>
            <a:endParaRPr lang="ru-RU" altLang="x-none" strike="noStrike" noProof="1">
              <a:latin typeface="Verdana" panose="020B060403050404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962C8B-B14F-4D97-AF65-F5344CB8AC3E}" type="datetimeFigureOut">
              <a:rPr kumimoji="0" lang="ru-RU" altLang="x-none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06.11.2024</a:t>
            </a:fld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ru-RU" altLang="x-none" strike="noStrike" noProof="1" smtClean="0">
                <a:latin typeface="Verdana" panose="020B0604030504040204" pitchFamily="34" charset="0"/>
                <a:ea typeface="+mn-ea"/>
                <a:cs typeface="+mn-cs"/>
              </a:rPr>
              <a:pPr lvl="0" eaLnBrk="1" fontAlgn="base" hangingPunct="1"/>
              <a:t>‹#›</a:t>
            </a:fld>
            <a:endParaRPr lang="ru-RU" altLang="x-none" strike="noStrike" noProof="1">
              <a:latin typeface="Verdana" panose="020B060403050404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962C8B-B14F-4D97-AF65-F5344CB8AC3E}" type="datetimeFigureOut">
              <a:rPr kumimoji="0" lang="ru-RU" altLang="x-none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06.11.2024</a:t>
            </a:fld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ru-RU" altLang="x-none" strike="noStrike" noProof="1" smtClean="0">
                <a:latin typeface="Verdana" panose="020B0604030504040204" pitchFamily="34" charset="0"/>
                <a:ea typeface="+mn-ea"/>
                <a:cs typeface="+mn-cs"/>
              </a:rPr>
              <a:pPr lvl="0" eaLnBrk="1" fontAlgn="base" hangingPunct="1"/>
              <a:t>‹#›</a:t>
            </a:fld>
            <a:endParaRPr lang="ru-RU" altLang="x-none" strike="noStrike" noProof="1">
              <a:latin typeface="Verdana" panose="020B060403050404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962C8B-B14F-4D97-AF65-F5344CB8AC3E}" type="datetimeFigureOut">
              <a:rPr kumimoji="0" lang="ru-RU" altLang="x-none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06.11.2024</a:t>
            </a:fld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ru-RU" altLang="x-none" strike="noStrike" noProof="1" smtClean="0">
                <a:latin typeface="Verdana" panose="020B0604030504040204" pitchFamily="34" charset="0"/>
                <a:ea typeface="+mn-ea"/>
                <a:cs typeface="+mn-cs"/>
              </a:rPr>
              <a:pPr lvl="0" eaLnBrk="1" fontAlgn="base" hangingPunct="1"/>
              <a:t>‹#›</a:t>
            </a:fld>
            <a:endParaRPr lang="ru-RU" altLang="x-none" strike="noStrike" noProof="1">
              <a:latin typeface="Verdana" panose="020B0604030504040204" pitchFamily="34" charset="0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962C8B-B14F-4D97-AF65-F5344CB8AC3E}" type="datetimeFigureOut">
              <a:rPr kumimoji="0" lang="ru-RU" altLang="x-none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06.11.2024</a:t>
            </a:fld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lvl="0" eaLnBrk="1" fontAlgn="base" hangingPunct="1"/>
            <a:fld id="{9A0DB2DC-4C9A-4742-B13C-FB6460FD3503}" type="slidenum">
              <a:rPr lang="ru-RU" altLang="x-none" strike="noStrike" noProof="1" smtClean="0">
                <a:latin typeface="Verdana" panose="020B0604030504040204" pitchFamily="34" charset="0"/>
                <a:ea typeface="+mn-ea"/>
                <a:cs typeface="+mn-cs"/>
              </a:rPr>
              <a:pPr lvl="0" eaLnBrk="1" fontAlgn="base" hangingPunct="1"/>
              <a:t>‹#›</a:t>
            </a:fld>
            <a:endParaRPr lang="ru-RU" altLang="x-none" strike="noStrike" noProof="1">
              <a:latin typeface="Verdana" panose="020B0604030504040204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2492375"/>
            <a:ext cx="8229600" cy="1143000"/>
          </a:xfrm>
        </p:spPr>
        <p:txBody>
          <a:bodyPr vert="horz" wrap="square" lIns="91440" tIns="45720" rIns="91440" bIns="45720" anchor="ctr" anchorCtr="0">
            <a:normAutofit fontScale="90000"/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4400" b="1" i="0" u="none" strike="noStrike" kern="1200" cap="none" spc="0" normalizeH="0" baseline="0" noProof="1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+mj-ea"/>
                <a:cs typeface="+mj-cs"/>
              </a:rPr>
              <a:t>Основні показники виконання бюджетів територіальних громад </a:t>
            </a:r>
            <a:r>
              <a:rPr kumimoji="0" lang="uk-UA" altLang="en-US" sz="4400" b="1" i="0" u="none" strike="noStrike" kern="1200" cap="none" spc="0" normalizeH="0" baseline="0" noProof="1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+mj-ea"/>
                <a:cs typeface="+mj-cs"/>
              </a:rPr>
              <a:t>Шептиц</a:t>
            </a:r>
            <a:r>
              <a:rPr kumimoji="0" lang="en-US" altLang="en-US" sz="4400" b="1" i="0" u="none" strike="noStrike" kern="1200" cap="none" spc="0" normalizeH="0" baseline="0" noProof="1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+mj-ea"/>
                <a:cs typeface="+mj-cs"/>
              </a:rPr>
              <a:t>ького району</a:t>
            </a:r>
            <a:r>
              <a:rPr kumimoji="0" lang="uk-UA" altLang="en-US" sz="4400" b="1" i="0" u="none" strike="noStrike" kern="1200" cap="none" spc="0" normalizeH="0" baseline="0" noProof="1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+mj-ea"/>
                <a:cs typeface="+mj-cs"/>
              </a:rPr>
              <a:t> </a:t>
            </a:r>
            <a:r>
              <a:rPr kumimoji="0" lang="en-US" altLang="en-US" sz="4400" b="1" i="0" u="none" strike="noStrike" kern="1200" cap="none" spc="0" normalizeH="0" baseline="0" noProof="1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+mj-ea"/>
                <a:cs typeface="+mj-cs"/>
              </a:rPr>
              <a:t> за січень-</a:t>
            </a:r>
            <a:r>
              <a:rPr kumimoji="0" lang="uk-UA" altLang="en-US" sz="4400" b="1" i="0" u="none" strike="noStrike" kern="1200" cap="none" spc="0" normalizeH="0" baseline="0" noProof="1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+mj-ea"/>
                <a:cs typeface="+mj-cs"/>
              </a:rPr>
              <a:t>жовте</a:t>
            </a:r>
            <a:r>
              <a:rPr kumimoji="0" lang="en-US" altLang="en-US" sz="4400" b="1" i="0" u="none" strike="noStrike" kern="1200" cap="none" spc="0" normalizeH="0" baseline="0" noProof="1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+mj-ea"/>
                <a:cs typeface="+mj-cs"/>
              </a:rPr>
              <a:t>нь</a:t>
            </a:r>
            <a:r>
              <a:rPr lang="uk-UA" altLang="en-US" b="1" dirty="0">
                <a:latin typeface="Times New Roman" panose="02020603050405020304" pitchFamily="18" charset="0"/>
              </a:rPr>
              <a:t/>
            </a:r>
            <a:br>
              <a:rPr lang="uk-UA" altLang="en-US" b="1" dirty="0">
                <a:latin typeface="Times New Roman" panose="02020603050405020304" pitchFamily="18" charset="0"/>
              </a:rPr>
            </a:br>
            <a:r>
              <a:rPr kumimoji="0" lang="en-US" altLang="en-US" sz="4400" b="1" i="0" u="none" strike="noStrike" kern="1200" cap="none" spc="0" normalizeH="0" baseline="0" noProof="1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+mj-ea"/>
                <a:cs typeface="+mj-cs"/>
              </a:rPr>
              <a:t> 2024 року</a:t>
            </a:r>
            <a:r>
              <a:rPr lang="uk-UA" altLang="en-US" dirty="0">
                <a:latin typeface="Times New Roman" panose="02020603050405020304" pitchFamily="18" charset="0"/>
              </a:rPr>
              <a:t/>
            </a:r>
            <a:br>
              <a:rPr lang="uk-UA" altLang="en-US" dirty="0">
                <a:latin typeface="Times New Roman" panose="02020603050405020304" pitchFamily="18" charset="0"/>
              </a:rPr>
            </a:br>
            <a:endParaRPr kumimoji="0" lang="en-US" altLang="en-US" sz="4400" b="0" i="0" u="none" strike="noStrike" kern="1200" cap="none" spc="0" normalizeH="0" baseline="0" noProof="1">
              <a:solidFill>
                <a:schemeClr val="tx2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3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291513" cy="576263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algn="ctr"/>
            <a:r>
              <a:rPr lang="uk-UA" altLang="zh-CN" sz="2000" b="1" noProof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видатків</a:t>
            </a:r>
            <a:r>
              <a:rPr kumimoji="0" lang="uk-UA" altLang="zh-CN" sz="2000" b="0" i="0" u="none" strike="noStrike" kern="1200" cap="none" spc="0" normalizeH="0" baseline="0" noProof="1" smtClean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j-ea"/>
                <a:cs typeface="+mj-cs"/>
              </a:rPr>
              <a:t> </a:t>
            </a:r>
            <a:r>
              <a:rPr lang="uk-UA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загального фонду бюджетів ТГ Шептицького району </a:t>
            </a:r>
            <a:r>
              <a:rPr lang="ru-RU" altLang="x-none" sz="2000" b="1" noProof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станом на 01.</a:t>
            </a:r>
            <a:r>
              <a:rPr lang="uk-UA" altLang="ru-RU" sz="2000" b="1" noProof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altLang="x-none" sz="2000" b="1" noProof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.202</a:t>
            </a:r>
            <a:r>
              <a:rPr lang="uk-UA" altLang="ru-RU" sz="2000" b="1" noProof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x-none" sz="2000" b="1" noProof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року (%)</a:t>
            </a:r>
            <a:endParaRPr lang="en-US" altLang="zh-CN" sz="2000" b="1" noProof="1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20" name="Table 9219"/>
          <p:cNvGraphicFramePr/>
          <p:nvPr/>
        </p:nvGraphicFramePr>
        <p:xfrm>
          <a:off x="250825" y="1052513"/>
          <a:ext cx="8569325" cy="4699317"/>
        </p:xfrm>
        <a:graphic>
          <a:graphicData uri="http://schemas.openxmlformats.org/drawingml/2006/table">
            <a:tbl>
              <a:tblPr/>
              <a:tblGrid>
                <a:gridCol w="326684"/>
                <a:gridCol w="1618227"/>
                <a:gridCol w="1080120"/>
                <a:gridCol w="720080"/>
                <a:gridCol w="540602"/>
                <a:gridCol w="654677"/>
                <a:gridCol w="713717"/>
                <a:gridCol w="774067"/>
                <a:gridCol w="713717"/>
                <a:gridCol w="713717"/>
                <a:gridCol w="713717"/>
              </a:tblGrid>
              <a:tr h="144018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</a:rPr>
                        <a:t> </a:t>
                      </a:r>
                      <a:endParaRPr lang="en-US" altLang="zh-CN" sz="1200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Найменування АТО</a:t>
                      </a:r>
                      <a:endParaRPr lang="en-US" altLang="zh-CN" sz="1400" dirty="0"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Касові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видатки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за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січень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жовтень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2024 року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управління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освіта 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культу-ра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спорт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медицина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соціаль-кний</a:t>
                      </a:r>
                      <a:r>
                        <a:rPr lang="uk-UA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захист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ЖКГ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інша </a:t>
                      </a:r>
                      <a:r>
                        <a:rPr lang="uk-UA" sz="1400" b="0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діяльні-сть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905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uk-UA" altLang="zh-CN" sz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zh-CN" sz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zh-CN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zh-CN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6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zh-CN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zh-CN" sz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8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zh-CN" sz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9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zh-CN" sz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10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uk-UA" altLang="zh-CN" sz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11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270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1.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Белзька ТГ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tabLst/>
                      </a:pPr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98 279 944,5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66,5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2.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Великомостівська  ТГ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159 881 159,6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58,1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0,3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1,2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270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3.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Добротвірська  ТГ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92 713 685,1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61,1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6,2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270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4.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Лопатинська ТГ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83 994 754,9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2,7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48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5.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Радехівська  ТГ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348 193 006,4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62,9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270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6.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Сокальська ТГ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373 271 062,7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270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7.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uk-UA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Шептиц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ька  ТГ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634 603 872,4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3,3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143000"/>
          </a:xfrm>
        </p:spPr>
        <p:txBody>
          <a:bodyPr vert="horz" wrap="square" lIns="91440" tIns="45720" rIns="91440" bIns="45720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x-none" sz="22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Виконання дохідної  частини загального фонду бюджетів ТГ </a:t>
            </a:r>
            <a:r>
              <a:rPr kumimoji="0" lang="uk-UA" altLang="ru-RU" sz="22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Шептиць</a:t>
            </a:r>
            <a:r>
              <a:rPr kumimoji="0" lang="ru-RU" altLang="x-none" sz="22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кого району  за січень-</a:t>
            </a:r>
            <a:r>
              <a:rPr kumimoji="0" lang="uk-UA" altLang="ru-RU" sz="22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жовт</a:t>
            </a:r>
            <a:r>
              <a:rPr kumimoji="0" lang="ru-RU" altLang="x-none" sz="22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ень 202</a:t>
            </a:r>
            <a:r>
              <a:rPr kumimoji="0" lang="uk-UA" altLang="ru-RU" sz="22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4</a:t>
            </a:r>
            <a:r>
              <a:rPr kumimoji="0" lang="ru-RU" altLang="x-none" sz="22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року</a:t>
            </a:r>
            <a:r>
              <a:rPr kumimoji="0" lang="ru-RU" altLang="x-none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 </a:t>
            </a:r>
            <a:r>
              <a:rPr kumimoji="0" lang="ru-RU" altLang="x-none" sz="18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(тис.грн.)</a:t>
            </a:r>
            <a:endParaRPr kumimoji="0" lang="uk-UA" altLang="en-US" sz="18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>
                <a:outerShdw blurRad="38100" dist="38100" dir="2700000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195" name="Content Placeholder 8194"/>
          <p:cNvGraphicFramePr>
            <a:graphicFrameLocks noGrp="1"/>
          </p:cNvGraphicFramePr>
          <p:nvPr>
            <p:ph idx="4294967295"/>
          </p:nvPr>
        </p:nvGraphicFramePr>
        <p:xfrm>
          <a:off x="0" y="1366838"/>
          <a:ext cx="9001125" cy="5454967"/>
        </p:xfrm>
        <a:graphic>
          <a:graphicData uri="http://schemas.openxmlformats.org/drawingml/2006/table">
            <a:tbl>
              <a:tblPr/>
              <a:tblGrid>
                <a:gridCol w="370205"/>
                <a:gridCol w="1987233"/>
                <a:gridCol w="1214437"/>
                <a:gridCol w="1285875"/>
                <a:gridCol w="1143000"/>
                <a:gridCol w="1071563"/>
                <a:gridCol w="1000125"/>
                <a:gridCol w="928687"/>
              </a:tblGrid>
              <a:tr h="14636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</a:rPr>
                        <a:t> </a:t>
                      </a:r>
                      <a:endParaRPr lang="en-US" altLang="zh-CN" sz="1200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Найменування АТО</a:t>
                      </a:r>
                      <a:endParaRPr lang="en-US" altLang="zh-CN" sz="1400" dirty="0"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Затверджено місцевими радами на 202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4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 рік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Затверджено місцевими радами на січень - 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жовт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ень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Фактичне виконання на 01.1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1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.202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4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 р. 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% виконання до  показників  на  звітний період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uk-UA" altLang="en-US" sz="1400" dirty="0"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Динаміка відносно 01.11.2023р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Надходження на 1 мешканця громади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746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4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6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10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29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3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1.</a:t>
                      </a:r>
                      <a:endParaRPr lang="en-US" altLang="zh-CN" sz="13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Белзька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82 207,0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69 161,3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76 564,3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110,7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5,167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397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3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2.</a:t>
                      </a:r>
                      <a:endParaRPr lang="en-US" altLang="zh-CN" sz="13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Великомостівська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77 177,9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65 521,0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68 469,7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104,5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124,4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4,184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556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3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3.</a:t>
                      </a:r>
                      <a:endParaRPr lang="en-US" altLang="zh-CN" sz="13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Добротвірська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87 982,8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73 009,1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75 894,8 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104,0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112,7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6,676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556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3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4.</a:t>
                      </a:r>
                      <a:endParaRPr lang="en-US" altLang="zh-CN" sz="13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Лопатинська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49 123,7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42 198,5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46 409,5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127,5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3,770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5593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3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5.</a:t>
                      </a:r>
                      <a:endParaRPr lang="en-US" altLang="zh-CN" sz="13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Радехівська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309 433,3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260 256,0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274 241,0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105,4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126,8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10,013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556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3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6.</a:t>
                      </a:r>
                      <a:endParaRPr lang="en-US" altLang="zh-CN" sz="13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Сокальська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328 663,1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280 826,7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301 020,3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107,2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134,9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5,720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556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3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7.</a:t>
                      </a:r>
                      <a:endParaRPr lang="en-US" altLang="zh-CN" sz="13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Шептиц</a:t>
                      </a: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594 984,5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503 092,4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544 028,4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108,1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114,3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7,379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556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3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 </a:t>
                      </a:r>
                      <a:endParaRPr lang="en-US" altLang="zh-CN" sz="13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РАЗОМ по ТГ</a:t>
                      </a:r>
                      <a:endParaRPr lang="en-US" altLang="zh-CN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1 529 572,3</a:t>
                      </a:r>
                      <a:endParaRPr lang="uk-UA" altLang="en-US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1 294 065,0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1 386 628,0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107,2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121,9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6,649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3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291513" cy="576263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altLang="zh-CN" sz="2400" b="0" i="0" u="none" strike="noStrike" kern="1200" cap="none" spc="0" normalizeH="0" baseline="0" noProof="1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j-ea"/>
                <a:cs typeface="+mj-cs"/>
              </a:rPr>
              <a:t>Зміна темпів динаміки надходжень у 2024 році </a:t>
            </a:r>
            <a:r>
              <a:rPr lang="uk-UA" altLang="zh-CN" sz="2400" dirty="0">
                <a:latin typeface="Arial" panose="020B0604020202020204" pitchFamily="34" charset="0"/>
              </a:rPr>
              <a:t/>
            </a:r>
            <a:br>
              <a:rPr lang="uk-UA" altLang="zh-CN" sz="2400" dirty="0">
                <a:latin typeface="Arial" panose="020B0604020202020204" pitchFamily="34" charset="0"/>
              </a:rPr>
            </a:br>
            <a:r>
              <a:rPr kumimoji="0" lang="uk-UA" altLang="zh-CN" sz="2400" b="0" i="0" u="none" strike="noStrike" kern="1200" cap="none" spc="0" normalizeH="0" baseline="0" noProof="1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j-ea"/>
                <a:cs typeface="+mj-cs"/>
              </a:rPr>
              <a:t>відносно до 2023 року</a:t>
            </a:r>
            <a:r>
              <a:rPr kumimoji="0" lang="uk-UA" altLang="zh-CN" sz="4000" b="0" i="0" u="none" strike="noStrike" kern="1200" cap="none" spc="0" normalizeH="0" baseline="0" noProof="1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j-ea"/>
                <a:cs typeface="+mj-cs"/>
              </a:rPr>
              <a:t> </a:t>
            </a:r>
            <a:r>
              <a:rPr kumimoji="0" lang="uk-UA" altLang="zh-CN" sz="2800" b="0" i="0" u="none" strike="noStrike" kern="1200" cap="none" spc="0" normalizeH="0" baseline="0" noProof="1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j-ea"/>
                <a:cs typeface="+mj-cs"/>
              </a:rPr>
              <a:t>(у %)</a:t>
            </a:r>
            <a:endParaRPr kumimoji="0" lang="en-US" altLang="zh-CN" sz="2800" b="0" i="0" u="none" strike="noStrike" kern="1200" cap="none" spc="0" normalizeH="0" baseline="0" noProof="1">
              <a:solidFill>
                <a:schemeClr val="tx2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SimSun" panose="02010600030101010101" pitchFamily="2" charset="-122"/>
              <a:cs typeface="+mj-cs"/>
            </a:endParaRPr>
          </a:p>
        </p:txBody>
      </p:sp>
      <p:graphicFrame>
        <p:nvGraphicFramePr>
          <p:cNvPr id="9220" name="Table 9219"/>
          <p:cNvGraphicFramePr/>
          <p:nvPr/>
        </p:nvGraphicFramePr>
        <p:xfrm>
          <a:off x="250825" y="1052513"/>
          <a:ext cx="8569325" cy="5126355"/>
        </p:xfrm>
        <a:graphic>
          <a:graphicData uri="http://schemas.openxmlformats.org/drawingml/2006/table">
            <a:tbl>
              <a:tblPr/>
              <a:tblGrid>
                <a:gridCol w="395288"/>
                <a:gridCol w="2125662"/>
                <a:gridCol w="935990"/>
                <a:gridCol w="792798"/>
                <a:gridCol w="792162"/>
                <a:gridCol w="863600"/>
                <a:gridCol w="936625"/>
                <a:gridCol w="863600"/>
                <a:gridCol w="863600"/>
              </a:tblGrid>
              <a:tr h="144018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</a:rPr>
                        <a:t> </a:t>
                      </a:r>
                      <a:endParaRPr lang="en-US" altLang="zh-CN" sz="1200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Найменування АТО</a:t>
                      </a:r>
                      <a:endParaRPr lang="en-US" altLang="zh-CN" sz="1400" dirty="0"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На</a:t>
                      </a:r>
                    </a:p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 01.05.</a:t>
                      </a:r>
                    </a:p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2024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На 01.06.</a:t>
                      </a:r>
                    </a:p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2024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На 01.07.</a:t>
                      </a:r>
                    </a:p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2024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На </a:t>
                      </a:r>
                    </a:p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01.08.</a:t>
                      </a:r>
                    </a:p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2024</a:t>
                      </a:r>
                    </a:p>
                    <a:p>
                      <a:pPr lvl="0" algn="ctr" eaLnBrk="1" fontAlgn="ctr" hangingPunct="1">
                        <a:buNone/>
                      </a:pP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На 01.09.</a:t>
                      </a:r>
                    </a:p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2024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На </a:t>
                      </a:r>
                    </a:p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01.10.</a:t>
                      </a:r>
                    </a:p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2024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На </a:t>
                      </a:r>
                    </a:p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01.1</a:t>
                      </a:r>
                      <a:r>
                        <a:rPr lang="uk-UA" sz="1400" dirty="0">
                          <a:latin typeface="Times New Roman" panose="02020603050405020304" pitchFamily="18" charset="0"/>
                        </a:rPr>
                        <a:t>1</a:t>
                      </a:r>
                      <a:r>
                        <a:rPr sz="1400" dirty="0">
                          <a:latin typeface="Times New Roman" panose="02020603050405020304" pitchFamily="18" charset="0"/>
                        </a:rPr>
                        <a:t>.</a:t>
                      </a:r>
                    </a:p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2024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905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zh-CN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4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zh-CN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zh-CN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6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zh-CN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270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Белзька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148,5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147,3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140,9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132,3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120,6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116,2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120,1</a:t>
                      </a: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Великомостівська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125,0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128,3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125,1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124,9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125,1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124,6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124,4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270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Добротвірська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105,4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109,2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111,2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111,1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111,4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111,8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112,7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270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4.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Лопатинська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124,9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129,3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124,4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124,3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122,2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123,8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127,5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48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Радехівська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126,1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129,7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124,7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123,6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123,2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125,7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126,8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270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6.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Сокальська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126,0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128,4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128,2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130,3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131,2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133,1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134,9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270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Шептиц</a:t>
                      </a: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121,6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120,3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115,9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114,8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110,9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111,7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114,3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270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 </a:t>
                      </a:r>
                      <a:endParaRPr lang="en-US" altLang="zh-CN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РАЗОМ по ТГ</a:t>
                      </a:r>
                      <a:endParaRPr lang="en-US" altLang="zh-CN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123,9</a:t>
                      </a:r>
                      <a:endParaRPr lang="uk-UA" altLang="en-US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125,0</a:t>
                      </a:r>
                      <a:endParaRPr lang="uk-UA" altLang="en-US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121,7</a:t>
                      </a:r>
                      <a:endParaRPr lang="uk-UA" altLang="en-US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120,9</a:t>
                      </a:r>
                      <a:endParaRPr lang="uk-UA" altLang="en-US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118,8</a:t>
                      </a:r>
                      <a:endParaRPr lang="uk-UA" altLang="en-US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119,8</a:t>
                      </a:r>
                      <a:endParaRPr lang="uk-UA" altLang="en-US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121,9</a:t>
                      </a:r>
                      <a:endParaRPr lang="uk-UA" altLang="en-US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anchor="b">
                    <a:lnL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99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196975"/>
          </a:xfrm>
        </p:spPr>
        <p:txBody>
          <a:bodyPr vert="horz" wrap="square" lIns="91440" tIns="45720" rIns="91440" bIns="45720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x-none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Виконання плану з надходження  податку на доходи фізичних осіб в ТГ </a:t>
            </a:r>
            <a:r>
              <a:rPr kumimoji="0" lang="uk-UA" altLang="ru-RU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Шептиц</a:t>
            </a:r>
            <a:r>
              <a:rPr kumimoji="0" lang="ru-RU" altLang="x-none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ького району  станом на 01.1</a:t>
            </a:r>
            <a:r>
              <a:rPr kumimoji="0" lang="uk-UA" altLang="ru-RU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1</a:t>
            </a:r>
            <a:r>
              <a:rPr kumimoji="0" lang="ru-RU" altLang="x-none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.202</a:t>
            </a:r>
            <a:r>
              <a:rPr kumimoji="0" lang="uk-UA" altLang="ru-RU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4</a:t>
            </a:r>
            <a:r>
              <a:rPr kumimoji="0" lang="ru-RU" altLang="x-none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року </a:t>
            </a:r>
            <a:r>
              <a:rPr kumimoji="0" lang="ru-RU" altLang="x-none" sz="18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(тис.грн.)</a:t>
            </a:r>
            <a:endParaRPr kumimoji="0" lang="uk-UA" altLang="en-US" sz="18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>
                <a:outerShdw blurRad="38100" dist="38100" dir="2700000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243" name="Content Placeholder 10242"/>
          <p:cNvGraphicFramePr>
            <a:graphicFrameLocks noGrp="1"/>
          </p:cNvGraphicFramePr>
          <p:nvPr>
            <p:ph idx="4294967295"/>
          </p:nvPr>
        </p:nvGraphicFramePr>
        <p:xfrm>
          <a:off x="0" y="1268413"/>
          <a:ext cx="8750300" cy="5396230"/>
        </p:xfrm>
        <a:graphic>
          <a:graphicData uri="http://schemas.openxmlformats.org/drawingml/2006/table">
            <a:tbl>
              <a:tblPr/>
              <a:tblGrid>
                <a:gridCol w="558800"/>
                <a:gridCol w="2698750"/>
                <a:gridCol w="1303338"/>
                <a:gridCol w="1117600"/>
                <a:gridCol w="1023937"/>
                <a:gridCol w="1023938"/>
                <a:gridCol w="1023937"/>
              </a:tblGrid>
              <a:tr h="15367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</a:rPr>
                        <a:t> </a:t>
                      </a:r>
                      <a:endParaRPr lang="en-US" altLang="zh-CN" sz="1200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Найменування АТО</a:t>
                      </a:r>
                      <a:endParaRPr lang="en-US" altLang="zh-CN" sz="1400" dirty="0"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Затверджено місцевими радами на 202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4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 рік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Затверджено місцевими радами на січень - 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жовте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нь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Фактичне виконання на 01.1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1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.202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4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 р. 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% виконання до  показників  на  звітний період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Динаміка відносно показників звітного періоду  202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3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 року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4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6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3688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Белзька ТГ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60 150,0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50 150,0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47 576,3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FF505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94,9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106,6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365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Великомостівська  ТГ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48 335,4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40 552,8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42 485,4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104,8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121,3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8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Добротвірська  ТГ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53 465,2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43 504,6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44 202,5 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101,6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120,5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365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4.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Лопатинська ТГ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25 616,2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20 729,5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23 306,5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112,4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126,8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365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Радехівська  ТГ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205 204,0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165 215,5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179 200,3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108,5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124,6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365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6.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Сокальська ТГ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213 161,4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176 210,2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192 185,5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109,1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131,7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365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uk-UA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Шептиц</a:t>
                      </a:r>
                      <a:r>
                        <a:rPr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ька  ТГ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347 127,0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290 918,0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313 840,6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107,9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109,1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365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 </a:t>
                      </a:r>
                      <a:endParaRPr lang="en-US" altLang="zh-CN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РАЗОМ по ТГ</a:t>
                      </a:r>
                      <a:endParaRPr lang="en-US" altLang="zh-CN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953 059,2</a:t>
                      </a:r>
                      <a:endParaRPr lang="uk-UA" altLang="en-US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787 280,6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842 797,1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107,1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118,4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555038" cy="1196975"/>
          </a:xfrm>
        </p:spPr>
        <p:txBody>
          <a:bodyPr vert="horz" wrap="square" lIns="91440" tIns="45720" rIns="91440" bIns="45720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x-none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Виконання плану з плати за землю в ТГ </a:t>
            </a:r>
            <a:r>
              <a:rPr kumimoji="0" lang="uk-UA" altLang="ru-RU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Шептиць</a:t>
            </a:r>
            <a:r>
              <a:rPr kumimoji="0" lang="ru-RU" altLang="x-none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кого району  станом на 01.1</a:t>
            </a:r>
            <a:r>
              <a:rPr kumimoji="0" lang="uk-UA" altLang="ru-RU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1</a:t>
            </a:r>
            <a:r>
              <a:rPr kumimoji="0" lang="ru-RU" altLang="x-none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.202</a:t>
            </a:r>
            <a:r>
              <a:rPr kumimoji="0" lang="uk-UA" altLang="ru-RU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4</a:t>
            </a:r>
            <a:r>
              <a:rPr kumimoji="0" lang="ru-RU" altLang="x-none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року (тис.грн.)</a:t>
            </a:r>
            <a:endParaRPr kumimoji="0" lang="uk-UA" altLang="en-US" sz="24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>
                <a:outerShdw blurRad="38100" dist="38100" dir="2700000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267" name="Content Placeholder 11266"/>
          <p:cNvGraphicFramePr>
            <a:graphicFrameLocks noGrp="1"/>
          </p:cNvGraphicFramePr>
          <p:nvPr>
            <p:ph idx="4294967295"/>
          </p:nvPr>
        </p:nvGraphicFramePr>
        <p:xfrm>
          <a:off x="0" y="1268413"/>
          <a:ext cx="8750300" cy="5248275"/>
        </p:xfrm>
        <a:graphic>
          <a:graphicData uri="http://schemas.openxmlformats.org/drawingml/2006/table">
            <a:tbl>
              <a:tblPr/>
              <a:tblGrid>
                <a:gridCol w="558800"/>
                <a:gridCol w="2698750"/>
                <a:gridCol w="1303338"/>
                <a:gridCol w="1117600"/>
                <a:gridCol w="1023937"/>
                <a:gridCol w="1023938"/>
                <a:gridCol w="1023937"/>
              </a:tblGrid>
              <a:tr h="13446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</a:rPr>
                        <a:t> </a:t>
                      </a:r>
                      <a:endParaRPr lang="en-US" altLang="zh-CN" sz="1200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Найменування АТО</a:t>
                      </a:r>
                      <a:endParaRPr lang="en-US" altLang="zh-CN" sz="1400" dirty="0"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Затверджено місцевими радами на 202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4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 рік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Затверджено місцевими радами на січень - 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жовт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ень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Фактичне виконання на 01.1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1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.202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4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 р. 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% виконання до  показників  на  звітний період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Динаміка відносно показників звітного періоду  202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3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 року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968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4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6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08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Белзька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11 657,0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10 443,0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17 692,5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169,4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169,9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08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Великомостівська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7 654,0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6 895,4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8 660,9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125,6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148,7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08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Добротвірська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14 872,5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12 579,8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13 638,1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108,4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136,7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08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4.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Лопатинська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7 358,7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6 700,9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6 282,9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93,8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125,3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08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Радехівська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21 924,0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18 774,0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19 831,3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105,6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110,1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08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6.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Сокальська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32 556,8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29 796,8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31 900,3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107,1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180,0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08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Шептиц</a:t>
                      </a: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32 900,0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30 409,5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35 332,8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116,2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117,7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08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 </a:t>
                      </a:r>
                      <a:endParaRPr lang="en-US" altLang="zh-CN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РАЗОМ по ТГ</a:t>
                      </a:r>
                      <a:endParaRPr lang="en-US" altLang="zh-CN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129 023,0</a:t>
                      </a:r>
                      <a:endParaRPr lang="uk-UA" altLang="en-US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115 599,4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133 338,8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115,3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137,5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Заголовок 3"/>
          <p:cNvSpPr>
            <a:spLocks noGrp="1"/>
          </p:cNvSpPr>
          <p:nvPr>
            <p:ph type="title" idx="4294967295"/>
          </p:nvPr>
        </p:nvSpPr>
        <p:spPr>
          <a:xfrm>
            <a:off x="914400" y="0"/>
            <a:ext cx="8229600" cy="1196975"/>
          </a:xfrm>
        </p:spPr>
        <p:txBody>
          <a:bodyPr vert="horz" wrap="square" lIns="91440" tIns="45720" rIns="91440" bIns="45720" anchor="ctr" anchorCtr="0">
            <a:normAutofit fontScale="90000"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x-none" sz="28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Виконання плану по надходженнях єдиного податку в ТГ </a:t>
            </a:r>
            <a:r>
              <a:rPr kumimoji="0" lang="uk-UA" altLang="ru-RU" sz="28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Шептиц</a:t>
            </a:r>
            <a:r>
              <a:rPr kumimoji="0" lang="ru-RU" altLang="x-none" sz="28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ького району  станом на 01.1</a:t>
            </a:r>
            <a:r>
              <a:rPr kumimoji="0" lang="uk-UA" altLang="ru-RU" sz="28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1</a:t>
            </a:r>
            <a:r>
              <a:rPr kumimoji="0" lang="ru-RU" altLang="x-none" sz="28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.202</a:t>
            </a:r>
            <a:r>
              <a:rPr kumimoji="0" lang="uk-UA" altLang="ru-RU" sz="28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4</a:t>
            </a:r>
            <a:r>
              <a:rPr kumimoji="0" lang="ru-RU" altLang="x-none" sz="28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року (тис.грн.)</a:t>
            </a:r>
            <a:endParaRPr kumimoji="0" lang="uk-UA" altLang="en-US" sz="28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>
                <a:outerShdw blurRad="38100" dist="38100" dir="2700000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2291" name="Content Placeholder 12290"/>
          <p:cNvGraphicFramePr>
            <a:graphicFrameLocks noGrp="1"/>
          </p:cNvGraphicFramePr>
          <p:nvPr>
            <p:ph idx="4294967295"/>
          </p:nvPr>
        </p:nvGraphicFramePr>
        <p:xfrm>
          <a:off x="0" y="1268413"/>
          <a:ext cx="8750300" cy="5259388"/>
        </p:xfrm>
        <a:graphic>
          <a:graphicData uri="http://schemas.openxmlformats.org/drawingml/2006/table">
            <a:tbl>
              <a:tblPr/>
              <a:tblGrid>
                <a:gridCol w="558800"/>
                <a:gridCol w="2405063"/>
                <a:gridCol w="1428750"/>
                <a:gridCol w="1285875"/>
                <a:gridCol w="1023937"/>
                <a:gridCol w="1023938"/>
                <a:gridCol w="1023937"/>
              </a:tblGrid>
              <a:tr h="16764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</a:rPr>
                        <a:t> </a:t>
                      </a:r>
                      <a:endParaRPr lang="en-US" altLang="zh-CN" sz="1200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Найменування АТО</a:t>
                      </a:r>
                      <a:endParaRPr lang="en-US" altLang="zh-CN" sz="1400" dirty="0"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Затверджено місцевими радами на 202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4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 рік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Затверджено місцевими радами на січень – 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жовт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ень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Фактичне виконання на 01.1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1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.202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4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 р. 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% </a:t>
                      </a:r>
                    </a:p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ви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кон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ання до  показників  на  звітний період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Динаміка відносно показників звітного періоду  202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3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 року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746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4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6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43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Белзька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6 100,0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5 082,0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7 875,4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155,0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140,7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43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Великомостівська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12 459,4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10 447,4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11 068,8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105,9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146,1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43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Добротвірська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14 484,9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12 673,4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13 512,2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106,6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129,9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79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4.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Лопатинська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8 663,1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8 123,4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9 534,8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117,4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135,5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43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Радехівська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55 665,3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53 623,0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52 224,6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97,4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148,3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43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6.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Сокальська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56 790,9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52 030,9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50 457,4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97,0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132,6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43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Шептиц</a:t>
                      </a: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141 784,5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116 470,5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118 869,4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102,1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135,6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43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 </a:t>
                      </a:r>
                      <a:endParaRPr lang="en-US" altLang="zh-CN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РАЗОМ по ТГ</a:t>
                      </a:r>
                      <a:endParaRPr lang="en-US" altLang="zh-CN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295 948,1</a:t>
                      </a:r>
                      <a:endParaRPr lang="uk-UA" altLang="en-US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258 450,6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263 542,6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102,0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137,6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Заголовок 3"/>
          <p:cNvSpPr>
            <a:spLocks noGrp="1"/>
          </p:cNvSpPr>
          <p:nvPr>
            <p:ph type="title" idx="4294967295"/>
          </p:nvPr>
        </p:nvSpPr>
        <p:spPr>
          <a:xfrm>
            <a:off x="914400" y="0"/>
            <a:ext cx="8229600" cy="1196975"/>
          </a:xfrm>
        </p:spPr>
        <p:txBody>
          <a:bodyPr vert="horz" wrap="square" lIns="91440" tIns="45720" rIns="91440" bIns="45720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x-none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Виконання  плану по надходженнях акцизного податку в ТГ </a:t>
            </a:r>
            <a:r>
              <a:rPr kumimoji="0" lang="uk-UA" altLang="ru-RU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Шептиц</a:t>
            </a:r>
            <a:r>
              <a:rPr kumimoji="0" lang="ru-RU" altLang="x-none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ького району  станом на 01.</a:t>
            </a:r>
            <a:r>
              <a:rPr kumimoji="0" lang="uk-UA" altLang="ru-RU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11</a:t>
            </a:r>
            <a:r>
              <a:rPr kumimoji="0" lang="ru-RU" altLang="x-none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.202</a:t>
            </a:r>
            <a:r>
              <a:rPr kumimoji="0" lang="uk-UA" altLang="ru-RU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4</a:t>
            </a:r>
            <a:r>
              <a:rPr kumimoji="0" lang="ru-RU" altLang="x-none" sz="24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року (тис.грн.)</a:t>
            </a:r>
            <a:endParaRPr kumimoji="0" lang="uk-UA" altLang="en-US" sz="24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>
                <a:outerShdw blurRad="38100" dist="38100" dir="2700000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4339" name="Content Placeholder 14338"/>
          <p:cNvGraphicFramePr>
            <a:graphicFrameLocks noGrp="1"/>
          </p:cNvGraphicFramePr>
          <p:nvPr>
            <p:ph idx="4294967295"/>
          </p:nvPr>
        </p:nvGraphicFramePr>
        <p:xfrm>
          <a:off x="0" y="1268413"/>
          <a:ext cx="8678863" cy="5219700"/>
        </p:xfrm>
        <a:graphic>
          <a:graphicData uri="http://schemas.openxmlformats.org/drawingml/2006/table">
            <a:tbl>
              <a:tblPr/>
              <a:tblGrid>
                <a:gridCol w="554038"/>
                <a:gridCol w="2678112"/>
                <a:gridCol w="1292225"/>
                <a:gridCol w="1108075"/>
                <a:gridCol w="1016000"/>
                <a:gridCol w="1014413"/>
                <a:gridCol w="1016000"/>
              </a:tblGrid>
              <a:tr h="15890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</a:rPr>
                        <a:t> </a:t>
                      </a:r>
                      <a:endParaRPr lang="en-US" altLang="zh-CN" sz="1200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</a:rPr>
                        <a:t>Найменування АТО</a:t>
                      </a:r>
                      <a:endParaRPr lang="en-US" altLang="zh-CN" sz="1400" dirty="0"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Затверджено місцевими радами на 202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4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 рік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Затверджено місцевими радами на січень - 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жовте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нь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Фактичне виконання на 01.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11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.202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4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 р. 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% виконання до  показників  на  звітний період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Динаміка відносно показників звітного періоду  202</a:t>
                      </a:r>
                      <a:r>
                        <a:rPr lang="uk-UA" altLang="ru-RU" sz="1400" dirty="0">
                          <a:latin typeface="Times New Roman" panose="02020603050405020304" pitchFamily="18" charset="0"/>
                        </a:rPr>
                        <a:t>3</a:t>
                      </a:r>
                      <a:r>
                        <a:rPr lang="ru-RU" altLang="x-none" sz="1400" dirty="0">
                          <a:latin typeface="Times New Roman" panose="02020603050405020304" pitchFamily="18" charset="0"/>
                        </a:rPr>
                        <a:t> року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778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4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6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9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Белзька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790,0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658,0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786,0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119,5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120,0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9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Великомостівська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4 927,6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4 285,1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2 983,1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69,6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84,7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9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Добротвірська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1 348,6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1 174,9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1 499,9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127,7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21,1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9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4.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Лопатинська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1 274,4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1 149,4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1 591,2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138,4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143,8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9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5.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Радехівська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15 022,0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12 485,5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11 932,6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95,6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123,4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9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6.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Сокальська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14 200,0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11 800,0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13 456,8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114,0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130,8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9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7.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Шептиц</a:t>
                      </a: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ька  ТГ</a:t>
                      </a:r>
                      <a:endParaRPr lang="en-US" altLang="zh-CN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38 600,0</a:t>
                      </a:r>
                      <a:endParaRPr lang="uk-UA" alt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35 400,0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42 465,1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120,0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121,0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9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 </a:t>
                      </a:r>
                      <a:endParaRPr lang="en-US" altLang="zh-CN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РАЗОМ по ТГ</a:t>
                      </a:r>
                      <a:endParaRPr lang="en-US" altLang="zh-CN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76 162,6</a:t>
                      </a:r>
                      <a:endParaRPr lang="uk-UA" altLang="en-US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66 952,9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74 714,7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111,6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lang="uk-UA" altLang="en-US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110,8</a:t>
                      </a: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784976" cy="836712"/>
          </a:xfrm>
        </p:spPr>
        <p:txBody>
          <a:bodyPr>
            <a:noAutofit/>
          </a:bodyPr>
          <a:lstStyle/>
          <a:p>
            <a:r>
              <a:rPr lang="uk-UA" sz="2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Виконання видаткової частини загального фонду бюджетів ТГ Шептицького району </a:t>
            </a:r>
            <a:r>
              <a:rPr lang="ru-RU" altLang="x-none" sz="2200" b="1" noProof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станом на 01.</a:t>
            </a:r>
            <a:r>
              <a:rPr lang="uk-UA" altLang="ru-RU" sz="2200" b="1" noProof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altLang="x-none" sz="2200" b="1" noProof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.202</a:t>
            </a:r>
            <a:r>
              <a:rPr lang="uk-UA" altLang="ru-RU" sz="2200" b="1" noProof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x-none" sz="2200" b="1" noProof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року </a:t>
            </a:r>
            <a:r>
              <a:rPr lang="uk-UA" sz="2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 Cyr" pitchFamily="34" charset="0"/>
                <a:cs typeface="Times New Roman" pitchFamily="18" charset="0"/>
              </a:rPr>
              <a:t>(</a:t>
            </a:r>
            <a:r>
              <a:rPr lang="uk-UA" sz="2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 Cyr" pitchFamily="34" charset="0"/>
                <a:cs typeface="Times New Roman" pitchFamily="18" charset="0"/>
              </a:rPr>
              <a:t>тис.грн</a:t>
            </a:r>
            <a:r>
              <a:rPr lang="uk-UA" sz="2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 Cyr" pitchFamily="34" charset="0"/>
                <a:cs typeface="Times New Roman" pitchFamily="18" charset="0"/>
              </a:rPr>
              <a:t>)</a:t>
            </a:r>
            <a:endParaRPr lang="uk-UA" sz="22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052736"/>
          <a:ext cx="8424937" cy="532858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52894"/>
                <a:gridCol w="3446249"/>
                <a:gridCol w="1879945"/>
                <a:gridCol w="1671062"/>
                <a:gridCol w="974787"/>
              </a:tblGrid>
              <a:tr h="116551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№ п/</a:t>
                      </a:r>
                      <a:r>
                        <a:rPr lang="uk-UA" sz="18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Найменування адміністративно-територіальної одиниці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планові</a:t>
                      </a:r>
                      <a:r>
                        <a:rPr lang="ru-RU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видатки</a:t>
                      </a:r>
                      <a:r>
                        <a:rPr lang="ru-RU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на </a:t>
                      </a:r>
                      <a:r>
                        <a:rPr lang="ru-RU" sz="18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01.11.2024 </a:t>
                      </a:r>
                      <a:r>
                        <a:rPr lang="ru-RU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року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касові</a:t>
                      </a:r>
                      <a:r>
                        <a:rPr lang="ru-RU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видатки</a:t>
                      </a:r>
                      <a:r>
                        <a:rPr lang="ru-RU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на </a:t>
                      </a:r>
                      <a:r>
                        <a:rPr lang="ru-RU" sz="18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01.11.2024 </a:t>
                      </a:r>
                      <a:r>
                        <a:rPr lang="ru-RU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року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20384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8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Белзька</a:t>
                      </a:r>
                      <a:r>
                        <a:rPr lang="uk-UA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міська ТГ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116</a:t>
                      </a:r>
                      <a:r>
                        <a:rPr lang="uk-UA" sz="18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338,9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98 279,9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84,5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20384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8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Великомостівська</a:t>
                      </a:r>
                      <a:r>
                        <a:rPr lang="uk-UA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міська ТГ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183 060,2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159 881,2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87,3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20384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8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Добротвірська</a:t>
                      </a:r>
                      <a:r>
                        <a:rPr lang="uk-UA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селищна ТГ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  <a:r>
                        <a:rPr lang="uk-UA" sz="18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075,8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92 713,7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90,8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20384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800" u="none" strike="noStrike">
                          <a:latin typeface="Times New Roman" pitchFamily="18" charset="0"/>
                          <a:cs typeface="Times New Roman" pitchFamily="18" charset="0"/>
                        </a:rPr>
                        <a:t>Лопатинська селищна ТГ</a:t>
                      </a:r>
                      <a:endParaRPr lang="uk-UA" sz="18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97 408,6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83 994,6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86,2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20384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8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Радехівська</a:t>
                      </a:r>
                      <a:r>
                        <a:rPr lang="uk-UA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міська ТГ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388 951,5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348 193,0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89,5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20384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800" u="none" strike="noStrike">
                          <a:latin typeface="Times New Roman" pitchFamily="18" charset="0"/>
                          <a:cs typeface="Times New Roman" pitchFamily="18" charset="0"/>
                        </a:rPr>
                        <a:t>Сокальська міська ТГ</a:t>
                      </a:r>
                      <a:endParaRPr lang="uk-UA" sz="18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449 728,2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373</a:t>
                      </a:r>
                      <a:r>
                        <a:rPr lang="uk-UA" sz="18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271,1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83,0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20384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80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Шептицька</a:t>
                      </a:r>
                      <a:r>
                        <a:rPr lang="uk-UA" sz="18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міська ТГ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685 281,5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634 603,9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92,6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20384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8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Всього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2 022 844,7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1 790 937,4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88,5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008112"/>
          </a:xfrm>
        </p:spPr>
        <p:txBody>
          <a:bodyPr>
            <a:noAutofit/>
          </a:bodyPr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Видатки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цільових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обороноздатності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військових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формувань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станом на 01.11.2024 рік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тис.грн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3" y="1412777"/>
          <a:ext cx="8280919" cy="48807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4093"/>
                <a:gridCol w="1948575"/>
                <a:gridCol w="2094586"/>
                <a:gridCol w="1735808"/>
                <a:gridCol w="2167857"/>
              </a:tblGrid>
              <a:tr h="1126995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№ п/</a:t>
                      </a:r>
                      <a:r>
                        <a:rPr lang="uk-UA" sz="16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endParaRPr lang="uk-UA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Назва органу державної влади та місцевого самоврядування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Затверджене фінансування Програм на </a:t>
                      </a:r>
                      <a:r>
                        <a:rPr lang="uk-UA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2024 </a:t>
                      </a:r>
                      <a:r>
                        <a:rPr lang="uk-UA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рік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Профінансовано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Питома вага плану видатків на оборону до загального обсягу  видатків, %</a:t>
                      </a:r>
                      <a:endParaRPr lang="uk-UA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57180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Белзька</a:t>
                      </a:r>
                      <a:r>
                        <a:rPr lang="uk-UA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ТГ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2 890,0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1639,9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5672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Великомостівська</a:t>
                      </a:r>
                      <a:r>
                        <a:rPr lang="uk-UA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ТГ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38 000,0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30 699,0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5672"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Добротвірська</a:t>
                      </a:r>
                      <a:r>
                        <a:rPr lang="uk-UA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ТГ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1 325,0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1 147,4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5672"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Лопатинська ТГ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2 000,0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2 000,0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5672"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Радехівська ТГ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26 120,6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22 573,8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5672"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Сокальська ТГ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26 240,0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26 240,0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5672"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Червоноградська ТГ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11 950,8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11 108,9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2250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Всього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109 226,4</a:t>
                      </a:r>
                      <a:endParaRPr lang="uk-UA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95 408,9</a:t>
                      </a:r>
                      <a:endParaRPr lang="uk-UA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545</TotalTime>
  <Words>1349</Words>
  <Application>Microsoft Office PowerPoint</Application>
  <PresentationFormat>Экран (4:3)</PresentationFormat>
  <Paragraphs>657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Основні показники виконання бюджетів територіальних громад Шептицького району  за січень-жовтень  2024 року </vt:lpstr>
      <vt:lpstr>Виконання дохідної  частини загального фонду бюджетів ТГ Шептицького району  за січень-жовтень 2024 року  (тис.грн.)</vt:lpstr>
      <vt:lpstr>Зміна темпів динаміки надходжень у 2024 році  відносно до 2023 року (у %)</vt:lpstr>
      <vt:lpstr>Виконання плану з надходження  податку на доходи фізичних осіб в ТГ Шептицького району  станом на 01.11.2024 року (тис.грн.)</vt:lpstr>
      <vt:lpstr>Виконання плану з плати за землю в ТГ Шептицького району  станом на 01.11.2024 року (тис.грн.)</vt:lpstr>
      <vt:lpstr>Виконання плану по надходженнях єдиного податку в ТГ Шептицького району  станом на 01.11.2024 року (тис.грн.)</vt:lpstr>
      <vt:lpstr>Виконання  плану по надходженнях акцизного податку в ТГ Шептицького району  станом на 01.11.2024 року (тис.грн.)</vt:lpstr>
      <vt:lpstr>Виконання видаткової частини загального фонду бюджетів ТГ Шептицького району станом на 01.11.2024 року (тис.грн)</vt:lpstr>
      <vt:lpstr>Видатки  цільових програм на фінансування підготовки і підтримки обороноздатності військових формувань, станом на 01.11.2024 рік (тис.грн)</vt:lpstr>
      <vt:lpstr>Структура видатків загального фонду бюджетів ТГ Шептицького району станом на 01.11.2024 року (%)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Виконання дохідної частини загального фонду бюджетів ТГ Червоноградського району  станом на 01.07.2021 року (тис.грн.)</dc:title>
  <dc:creator>Користувач Windows</dc:creator>
  <cp:lastModifiedBy>Користувач Windows</cp:lastModifiedBy>
  <cp:revision>187</cp:revision>
  <dcterms:created xsi:type="dcterms:W3CDTF">2021-07-09T10:59:00Z</dcterms:created>
  <dcterms:modified xsi:type="dcterms:W3CDTF">2024-11-06T10:53:02Z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2C51BFCDFC924813A724BBE6150A89CA_13</vt:lpwstr>
  </property>
  <property fmtid="{D5CDD505-2E9C-101B-9397-08002B2CF9AE}" pid="3" name="KSOProductBuildVer">
    <vt:lpwstr>1033-12.2.0.18607</vt:lpwstr>
  </property>
</Properties>
</file>